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230"/>
  </p:normalViewPr>
  <p:slideViewPr>
    <p:cSldViewPr snapToGrid="0" snapToObjects="1">
      <p:cViewPr>
        <p:scale>
          <a:sx n="95" d="100"/>
          <a:sy n="95" d="100"/>
        </p:scale>
        <p:origin x="68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6B46F-AB4B-1E45-B5C3-5FD5CBCD8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9354019" cy="2677648"/>
          </a:xfrm>
        </p:spPr>
        <p:txBody>
          <a:bodyPr/>
          <a:lstStyle/>
          <a:p>
            <a:r>
              <a:rPr lang="en-US" dirty="0"/>
              <a:t>Toronto Restaurant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119AE7-3BB9-F542-BA1F-40D2B4820C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Monica Smith</a:t>
            </a:r>
          </a:p>
        </p:txBody>
      </p:sp>
    </p:spTree>
    <p:extLst>
      <p:ext uri="{BB962C8B-B14F-4D97-AF65-F5344CB8AC3E}">
        <p14:creationId xmlns:p14="http://schemas.microsoft.com/office/powerpoint/2010/main" val="292601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2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5" name="Rectangle 16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8">
            <a:extLst>
              <a:ext uri="{FF2B5EF4-FFF2-40B4-BE49-F238E27FC236}">
                <a16:creationId xmlns:a16="http://schemas.microsoft.com/office/drawing/2014/main" id="{2B109C5B-3B98-48EB-A942-8D11CEA3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A9C389E4-003E-40C9-AC9E-ED821C16F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C042684-2705-40BD-9104-A6B24CE1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BE2A8AE-03B1-184A-9D53-DE2E68599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825" y="1143000"/>
            <a:ext cx="6268246" cy="31340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8" name="Graphic 7" descr="City">
            <a:extLst>
              <a:ext uri="{FF2B5EF4-FFF2-40B4-BE49-F238E27FC236}">
                <a16:creationId xmlns:a16="http://schemas.microsoft.com/office/drawing/2014/main" id="{25100187-5640-9542-BBC6-2076788911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9764" y="1661911"/>
            <a:ext cx="3531062" cy="353106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7784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C936-BC4A-E446-9FE4-382C12CF1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436E5-FBF3-6B44-B0B0-B66980B15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CA" dirty="0"/>
              <a:t>I would like to help recommend a location in Toronto to open a restaurant. I will leverage Foursquare data on popular restaurants in Toronto in order to visualize the competition. I will also incorporate data on population per square kilometre and average income to help the restaurant owner make the decision.</a:t>
            </a:r>
          </a:p>
        </p:txBody>
      </p:sp>
    </p:spTree>
    <p:extLst>
      <p:ext uri="{BB962C8B-B14F-4D97-AF65-F5344CB8AC3E}">
        <p14:creationId xmlns:p14="http://schemas.microsoft.com/office/powerpoint/2010/main" val="284341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E9B67-BB81-FE4C-974B-DAB602F94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AABFD-CA68-C14A-8FF9-8D358280A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Foursquare </a:t>
            </a:r>
            <a:r>
              <a:rPr lang="en-US" dirty="0">
                <a:sym typeface="Wingdings" pitchFamily="2" charset="2"/>
              </a:rPr>
              <a:t> Popular Toronto restaurants in each </a:t>
            </a:r>
            <a:r>
              <a:rPr lang="en-US" dirty="0" err="1">
                <a:sym typeface="Wingdings" pitchFamily="2" charset="2"/>
              </a:rPr>
              <a:t>neighbourhood</a:t>
            </a: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Statistics Canada  </a:t>
            </a:r>
            <a:r>
              <a:rPr lang="en-CA" dirty="0">
                <a:sym typeface="Wingdings" pitchFamily="2" charset="2"/>
              </a:rPr>
              <a:t>P</a:t>
            </a:r>
            <a:r>
              <a:rPr lang="en-CA" dirty="0"/>
              <a:t>opulation density and average income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86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EA6D-5D28-7142-A7F2-2FA364DD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70847"/>
            <a:ext cx="4351025" cy="2716306"/>
          </a:xfrm>
        </p:spPr>
        <p:txBody>
          <a:bodyPr/>
          <a:lstStyle/>
          <a:p>
            <a:pPr algn="ctr"/>
            <a:r>
              <a:rPr lang="en-US" dirty="0"/>
              <a:t>Methodology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17ED-46DC-3940-BF52-8B61A912A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95559" y="1762539"/>
            <a:ext cx="4141487" cy="42141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Population Density vs average income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Most popular restaurants in Toronto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Neighbourhood</a:t>
            </a:r>
            <a:r>
              <a:rPr lang="en-US" dirty="0"/>
              <a:t> cluster analysis</a:t>
            </a:r>
          </a:p>
        </p:txBody>
      </p:sp>
    </p:spTree>
    <p:extLst>
      <p:ext uri="{BB962C8B-B14F-4D97-AF65-F5344CB8AC3E}">
        <p14:creationId xmlns:p14="http://schemas.microsoft.com/office/powerpoint/2010/main" val="147299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3173-363E-EB4C-8A10-0AD2877B5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Density vs Average Income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56877-5B8D-6F43-9731-CCC363244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Highest Population Density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CC3D2D-6FE9-3F48-A3D0-44D154C9F5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Highest Average Income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98351B-F8CF-1743-99C6-EF821D949E92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3179764"/>
            <a:ext cx="4825157" cy="2840037"/>
          </a:xfrm>
          <a:prstGeom prst="rect">
            <a:avLst/>
          </a:prstGeom>
        </p:spPr>
      </p:pic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DD6A00-9ADC-9B46-8729-CC0247636C62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2" y="3179764"/>
            <a:ext cx="4825157" cy="284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39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CA8FE-C3C0-B145-A8AC-72AF95216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06" y="1295400"/>
            <a:ext cx="3289207" cy="694765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5">
                <a:extLst>
                  <a:ext uri="{FF2B5EF4-FFF2-40B4-BE49-F238E27FC236}">
                    <a16:creationId xmlns:a16="http://schemas.microsoft.com/office/drawing/2014/main" id="{80F539B1-33E3-4A42-A39C-F06E5D8C2F9F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58905" y="2286000"/>
                <a:ext cx="3671047" cy="3738879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Younge-St. Clair and Annex have respectively high population densities of around 11,000 people/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panose="02040503050406030204" pitchFamily="18" charset="0"/>
                      </a:rPr>
                      <m:t>𝑘</m:t>
                    </m:r>
                    <m:sSup>
                      <m:sSupPr>
                        <m:ctrlPr>
                          <a:rPr lang="en-CA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CA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/>
                  <a:t> and average incomes of around 80,000.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Follows a 1/X distribution</a:t>
                </a:r>
              </a:p>
            </p:txBody>
          </p:sp>
        </mc:Choice>
        <mc:Fallback>
          <p:sp>
            <p:nvSpPr>
              <p:cNvPr id="6" name="Text Placeholder 5">
                <a:extLst>
                  <a:ext uri="{FF2B5EF4-FFF2-40B4-BE49-F238E27FC236}">
                    <a16:creationId xmlns:a16="http://schemas.microsoft.com/office/drawing/2014/main" id="{80F539B1-33E3-4A42-A39C-F06E5D8C2F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58905" y="2286000"/>
                <a:ext cx="3671047" cy="3738879"/>
              </a:xfrm>
              <a:blipFill>
                <a:blip r:embed="rId2"/>
                <a:stretch>
                  <a:fillRect l="-690" t="-1020" r="-3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CBD77D-6B12-C54A-97FF-E1471849132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851" y="1295400"/>
            <a:ext cx="7217149" cy="5369043"/>
          </a:xfrm>
          <a:prstGeom prst="rect">
            <a:avLst/>
          </a:prstGeo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8DD1C29A-C3E8-B244-80E7-292B940F667D}"/>
              </a:ext>
            </a:extLst>
          </p:cNvPr>
          <p:cNvSpPr/>
          <p:nvPr/>
        </p:nvSpPr>
        <p:spPr>
          <a:xfrm>
            <a:off x="7436224" y="4222376"/>
            <a:ext cx="336176" cy="376518"/>
          </a:xfrm>
          <a:prstGeom prst="donut">
            <a:avLst>
              <a:gd name="adj" fmla="val 88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344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37AB3-9DCD-594E-AA69-1E32EFEC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 Restaurants in 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B1B8C-C55B-9F4C-8FA4-E814BE57E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42" y="2603500"/>
            <a:ext cx="4598893" cy="3416300"/>
          </a:xfrm>
        </p:spPr>
        <p:txBody>
          <a:bodyPr>
            <a:normAutofit/>
          </a:bodyPr>
          <a:lstStyle/>
          <a:p>
            <a:r>
              <a:rPr lang="en-US" sz="2000" dirty="0"/>
              <a:t>Top 50 most popular restaurants in Toronto</a:t>
            </a:r>
          </a:p>
          <a:p>
            <a:r>
              <a:rPr lang="en-US" sz="2000" dirty="0"/>
              <a:t>Important not to open restaurant very close to competition</a:t>
            </a:r>
          </a:p>
          <a:p>
            <a:r>
              <a:rPr lang="en-US" sz="2000" dirty="0"/>
              <a:t>Multiple hot spots in downtown core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053AB729-AC89-C746-BF9F-29373C55324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435" y="2339789"/>
            <a:ext cx="7095565" cy="45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C3C98-3EED-E641-B422-220ED611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Neighbourhood</a:t>
            </a:r>
            <a:r>
              <a:rPr lang="en-US" dirty="0"/>
              <a:t> Cluster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E258D-6B23-0C4A-AEC1-F9E2EBCE4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006105" cy="3416300"/>
          </a:xfrm>
        </p:spPr>
        <p:txBody>
          <a:bodyPr>
            <a:normAutofit/>
          </a:bodyPr>
          <a:lstStyle/>
          <a:p>
            <a:r>
              <a:rPr lang="en-US" sz="2400" dirty="0"/>
              <a:t>Cluster analysis based on the types of existing restaurants and their location</a:t>
            </a:r>
          </a:p>
          <a:p>
            <a:r>
              <a:rPr lang="en-US" sz="2400" dirty="0"/>
              <a:t>Leveraged top 100 restaurants in each Borough</a:t>
            </a:r>
          </a:p>
          <a:p>
            <a:r>
              <a:rPr lang="en-US" sz="2400" dirty="0"/>
              <a:t>Method of one hot encoding used to transform data</a:t>
            </a:r>
          </a:p>
          <a:p>
            <a:r>
              <a:rPr lang="en-CA" sz="2400" dirty="0"/>
              <a:t>Machine learning method of </a:t>
            </a:r>
            <a:r>
              <a:rPr lang="en-CA" sz="2400" dirty="0" err="1"/>
              <a:t>kmeans</a:t>
            </a:r>
            <a:r>
              <a:rPr lang="en-CA" sz="2400" dirty="0"/>
              <a:t> was used to segment each of the restaurants into one of the 5 clusters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7983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CA8FE-C3C0-B145-A8AC-72AF95216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06" y="1295400"/>
            <a:ext cx="3289207" cy="694765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F539B1-33E3-4A42-A39C-F06E5D8C2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8905" y="2286000"/>
            <a:ext cx="3939989" cy="373887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Majority of </a:t>
            </a:r>
            <a:r>
              <a:rPr lang="en-US" sz="2000" dirty="0" err="1"/>
              <a:t>Neighbourhoods</a:t>
            </a:r>
            <a:r>
              <a:rPr lang="en-US" sz="2000" dirty="0"/>
              <a:t> fall within the red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Red cluster is mostly cafés, pizza and American food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Other 4 clusters seem to </a:t>
            </a:r>
            <a:r>
              <a:rPr lang="en-US" sz="2000" dirty="0" err="1"/>
              <a:t>favour</a:t>
            </a:r>
            <a:r>
              <a:rPr lang="en-US" sz="2000" dirty="0"/>
              <a:t> foreign food types more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central Toronto locations there is a preference for national foods</a:t>
            </a:r>
          </a:p>
        </p:txBody>
      </p:sp>
      <p:pic>
        <p:nvPicPr>
          <p:cNvPr id="9" name="Content Placeholder 8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E10A9100-E923-E74A-BB1F-3AC68C609AA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306" y="1295400"/>
            <a:ext cx="7189694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171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 Math</vt:lpstr>
      <vt:lpstr>Century Gothic</vt:lpstr>
      <vt:lpstr>Wingdings 3</vt:lpstr>
      <vt:lpstr>Ion Boardroom</vt:lpstr>
      <vt:lpstr>Toronto Restaurant Analysis</vt:lpstr>
      <vt:lpstr>Introduction</vt:lpstr>
      <vt:lpstr>Data</vt:lpstr>
      <vt:lpstr>Methodology &amp; Results</vt:lpstr>
      <vt:lpstr>Population Density vs Average Income</vt:lpstr>
      <vt:lpstr>Results</vt:lpstr>
      <vt:lpstr>Most Popular Restaurants in Toronto</vt:lpstr>
      <vt:lpstr>Neighbourhood Cluster Analysis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 Restaurant Analysis</dc:title>
  <dc:creator>Monica Smith</dc:creator>
  <cp:lastModifiedBy>Monica Smith</cp:lastModifiedBy>
  <cp:revision>1</cp:revision>
  <dcterms:created xsi:type="dcterms:W3CDTF">2020-01-02T05:40:14Z</dcterms:created>
  <dcterms:modified xsi:type="dcterms:W3CDTF">2020-01-02T05:40:25Z</dcterms:modified>
</cp:coreProperties>
</file>